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11" r:id="rId2"/>
  </p:sldMasterIdLst>
  <p:notesMasterIdLst>
    <p:notesMasterId r:id="rId23"/>
  </p:notesMasterIdLst>
  <p:handoutMasterIdLst>
    <p:handoutMasterId r:id="rId24"/>
  </p:handoutMasterIdLst>
  <p:sldIdLst>
    <p:sldId id="578" r:id="rId3"/>
    <p:sldId id="576" r:id="rId4"/>
    <p:sldId id="577" r:id="rId5"/>
    <p:sldId id="579" r:id="rId6"/>
    <p:sldId id="580" r:id="rId7"/>
    <p:sldId id="582" r:id="rId8"/>
    <p:sldId id="581" r:id="rId9"/>
    <p:sldId id="586" r:id="rId10"/>
    <p:sldId id="583" r:id="rId11"/>
    <p:sldId id="598" r:id="rId12"/>
    <p:sldId id="587" r:id="rId13"/>
    <p:sldId id="599" r:id="rId14"/>
    <p:sldId id="594" r:id="rId15"/>
    <p:sldId id="585" r:id="rId16"/>
    <p:sldId id="589" r:id="rId17"/>
    <p:sldId id="590" r:id="rId18"/>
    <p:sldId id="595" r:id="rId19"/>
    <p:sldId id="591" r:id="rId20"/>
    <p:sldId id="597" r:id="rId21"/>
    <p:sldId id="596" r:id="rId22"/>
  </p:sldIdLst>
  <p:sldSz cx="9144000" cy="6858000" type="screen4x3"/>
  <p:notesSz cx="6797675" cy="98726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0F0F"/>
    <a:srgbClr val="159740"/>
    <a:srgbClr val="93C74E"/>
    <a:srgbClr val="CBCDD3"/>
    <a:srgbClr val="000000"/>
    <a:srgbClr val="ECECEC"/>
    <a:srgbClr val="DFEDCA"/>
    <a:srgbClr val="BAD88A"/>
    <a:srgbClr val="C000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9756" autoAdjust="0"/>
  </p:normalViewPr>
  <p:slideViewPr>
    <p:cSldViewPr>
      <p:cViewPr varScale="1">
        <p:scale>
          <a:sx n="165" d="100"/>
          <a:sy n="165" d="100"/>
        </p:scale>
        <p:origin x="1023" y="69"/>
      </p:cViewPr>
      <p:guideLst>
        <p:guide orient="horz" pos="397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156"/>
    </p:cViewPr>
  </p:sorterViewPr>
  <p:notesViewPr>
    <p:cSldViewPr>
      <p:cViewPr varScale="1">
        <p:scale>
          <a:sx n="56" d="100"/>
          <a:sy n="56" d="100"/>
        </p:scale>
        <p:origin x="-2592" y="-8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E04C9656-62CA-4ECD-89B3-A1D8BEA699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476AD92-C3BE-4CB9-BCC9-38A74BF335B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7" y="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8543D45-1B18-4749-95E0-E66AA04FA06B}" type="datetimeFigureOut">
              <a:rPr lang="de-AT"/>
              <a:pPr>
                <a:defRPr/>
              </a:pPr>
              <a:t>26.05.2025</a:t>
            </a:fld>
            <a:endParaRPr lang="de-AT"/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5D33EBA8-7695-4F0C-BFC9-5910ED0A5FE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5775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91A1403F-32F2-40D9-AEFF-4AF6065E38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7" y="9375775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345D9B-2212-4570-9A21-049BC91E69BA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3B36A52-C746-4919-B080-B0F7D7311B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55457EE-FB11-42CE-8076-64F48EBB7A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0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19D7C80-30CB-4C21-AF8E-BC37F93937B6}" type="datetimeFigureOut">
              <a:rPr lang="de-AT"/>
              <a:pPr>
                <a:defRPr/>
              </a:pPr>
              <a:t>26.05.2025</a:t>
            </a:fld>
            <a:endParaRPr lang="de-AT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60DF6E1-28DF-454A-AB2F-7583F08474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B1ADC439-4107-42D8-8B5A-B1FC9A1567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7888"/>
            <a:ext cx="5438775" cy="4443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/>
              <a:t>Textmasterformate durch Klicken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54ED7093-068D-4A5D-BC79-591098B486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5775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D8C84F2D-598C-4196-A275-4A1C303F2B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375775"/>
            <a:ext cx="294481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13D1078-CB79-4D3A-88A4-C2CC02F05F2C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878" y="219584"/>
            <a:ext cx="7924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41765" y="1606589"/>
            <a:ext cx="7693025" cy="37242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ECBEC89-6CB3-44E7-8C3E-72C63F9ABB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1FAD398-1591-4A54-AEEA-491D92D3A1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AD29356-843D-4CA3-A7F4-71A128518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0E6AE-E327-439E-A85A-F890F24C0A9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249D4FB-8A9F-420B-9AB2-E26E06D546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588723"/>
            <a:ext cx="1049693" cy="104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2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981075"/>
            <a:ext cx="1981200" cy="5105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55650" y="981075"/>
            <a:ext cx="5791200" cy="5105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82A695A-A39C-4900-98B4-D31986F835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E3BBD42-8A14-4A17-8A24-4C2F8AA479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9592FEB-B03F-430E-B76C-25C4973B1B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745E7-D33A-49AD-87F2-525381FF43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231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DD836C-8E09-4C91-8767-96BAF0A4B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B9A4D-52AA-4203-921C-219ACC611DB0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63553B-C789-452E-9494-AC7425F6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DB64E0-44A6-4808-8711-6F2F1E4B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31C95-503A-4047-83D2-ECAE8C2A92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44261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E3B816-9E0B-42CB-B7B8-8FDF1D26E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4D41E-14CA-4B49-A06A-7C2BC796C65C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88979D-4879-4D60-98F4-3F5F020D5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2F6395-4028-4273-9929-327A1D43B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2116-C123-4F9B-B19D-DDC824CD41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3219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80AB9F-26B5-47F5-A855-C91C84012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71C76-EC4A-4DCC-88D1-FC7A017CA46E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6F230B-FCB5-497A-B360-7866045C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2A8A10-B3BA-42D4-97D0-11549C80D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F2E83-2120-4C9D-B03C-6EB16048519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7462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973D60-92B0-4223-B990-7A00F0EC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BB4A-C293-497B-9A7F-76F911406FEE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94A6AB7-EE9B-4883-ABFB-AE90DD9D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50CF340-1FE1-4161-90A8-6C5C2A486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1EC25-0D61-4E2B-B9F8-55D2267A4C9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065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38CEC03-9448-40D4-87C2-BB88A728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4F2CD-8DFB-40EF-9216-19268722DBD7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95DCA31-AEDB-4281-8739-451140DC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A8BF8ABB-72D3-4623-8D1E-6F7C8ADD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4E978-E642-430C-AD76-451CF31945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8696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7DCE7BE-F59A-401F-A626-FB9CB9C7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4F24-915B-4076-BB0B-FEC63A34C4AD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F4DB976-9434-4F55-892B-FD66D196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373989-9D9E-4EE3-8976-4DCE054A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14F01-0650-459A-BF5E-B6EB9B4E0B6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5620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F5FB095-891E-446F-B86C-214B23A3A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320E1-8060-4499-BBBE-3A85BDA9BA42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B55D2D7-5A48-434F-AE20-EFC95E784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6403F1-E0BE-45A2-8E9E-24F7BB5A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5EA71-C101-47C8-987F-A1758DADC0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6130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121C977-BACF-402B-AE2B-379674B6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287A1-114F-467F-B915-BD8AB3320644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35659EE-747E-4250-BAC5-B7B7DFFAA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1AAACA-6A18-4442-8A24-63875914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71E53-99DC-4EB7-A2AD-A43E5074C2D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2672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A872E3F-9A9B-468D-BCD1-942BB60B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72E1A-3D8E-45D7-AF4D-78CB1E7D577E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678801A-71A1-455E-9F2F-2EB84791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A16C817-037A-461B-94AC-70D2A0B0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7BE75-1E5E-4258-8CCA-536D6F6FEED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993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0913" y="276539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0913" y="116603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5B5ADA0-6E0C-4AF1-A1DA-1B19A2EE0D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DB153F-E669-4C32-96B3-0F2D5AB2F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5672278-0949-4FB5-8C88-9F55AE2FB8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FB4B8-3987-430C-BD3F-47AC8F294AB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1516706-2C6A-49A5-B619-5729C04286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588723"/>
            <a:ext cx="1049693" cy="104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35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C8C7F2-AA15-46DD-9FFE-B8B7AA7FA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2A5D2-6731-4CCC-A588-07D23664EF70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87CC85-C802-4F01-9402-4AD2872C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2155DC-75A8-4B0C-A012-F78748B8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F04C-B000-4008-803D-DBD0838757C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7449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C69E4-3048-45A4-9F46-4C380034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A124-E5BB-45A5-85AC-A6893C8CEDB6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D253BA-7F86-411E-8DA4-4C6850B1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315F60-FF4C-4837-9632-D55C92E2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0962-D074-4CE6-A41B-144EC31682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767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D944BD5-2305-47B3-A3B5-F9AFB6CCD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53AA962-1A5C-4799-B5EC-1975739B36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248118C-F52F-4FDF-931E-D1BF357BFF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F2547-AD3C-4B4B-A228-939F4B6B78F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4094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C4CC6F-1852-412C-8E9C-9BA7696742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45BC848-5974-4C64-B6F5-F97DD8A8A8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5731E3B1-D78A-499C-BFF2-10CA33B8FC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95C74-4376-4D93-BB1D-1A2CF40E30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001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29F9662-5CDE-40DC-979E-8AB3FFFD54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3F5E20B-A127-45B7-A9BD-4114A879B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F75A5ED-5631-478C-9097-074AED9954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7A0D1-D561-41ED-960E-5FD4053960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445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DC1B8316-8697-47AA-95EF-CA813A102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D908DB45-99F1-4CD5-A475-5480A16E1F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E0A5F0A-DC79-4299-9CB1-F1E81FD9CB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9A4-E71B-4912-9879-B8CC24C0478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513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87E9F3D-C4F8-41FF-93DF-51DCA0A1D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20C55CD-CF43-417A-A7F7-4C8F50DC3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F182E7D-139B-4D41-9DB7-128057D9D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CA997-BE77-4E7B-B936-176C19945F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2247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23C635B-F24F-4F7D-898E-96D93D0AE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35F133D-77BB-4F59-A9C3-8E30BE69A9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CFDE036-1E4D-4BCE-A44B-DFBEDCA18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86F1F-DB59-4D6F-8312-8C7E29F7EC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304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BBB940C-E6EA-4ADF-8ADD-3DD2B9DF9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568AB94-BEEC-40BB-ACBA-512DA593C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7117EA6-965B-4A31-A747-7ABF08CF95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B62B2-0F69-4E1F-8ECA-6308D35660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513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28EFA1F-0EA0-4338-BB6B-2C16A834140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  <a:solidFill>
            <a:srgbClr val="C00000"/>
          </a:solidFill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22FEC960-84C9-4913-B004-7C549176A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de-AT">
                <a:latin typeface="Arial" charset="0"/>
              </a:endParaRPr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3F0536F9-2F19-4544-B1B2-9E50079B4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0"/>
              <a:ext cx="1728" cy="735"/>
            </a:xfrm>
            <a:custGeom>
              <a:avLst/>
              <a:gdLst>
                <a:gd name="T0" fmla="*/ 1728 w 1728"/>
                <a:gd name="T1" fmla="*/ 0 h 735"/>
                <a:gd name="T2" fmla="*/ 1728 w 1728"/>
                <a:gd name="T3" fmla="*/ 480 h 735"/>
                <a:gd name="T4" fmla="*/ 380 w 1728"/>
                <a:gd name="T5" fmla="*/ 482 h 735"/>
                <a:gd name="T6" fmla="*/ 354 w 1728"/>
                <a:gd name="T7" fmla="*/ 480 h 735"/>
                <a:gd name="T8" fmla="*/ 308 w 1728"/>
                <a:gd name="T9" fmla="*/ 489 h 735"/>
                <a:gd name="T10" fmla="*/ 246 w 1728"/>
                <a:gd name="T11" fmla="*/ 531 h 735"/>
                <a:gd name="T12" fmla="*/ 206 w 1728"/>
                <a:gd name="T13" fmla="*/ 597 h 735"/>
                <a:gd name="T14" fmla="*/ 192 w 1728"/>
                <a:gd name="T15" fmla="*/ 666 h 735"/>
                <a:gd name="T16" fmla="*/ 192 w 1728"/>
                <a:gd name="T17" fmla="*/ 735 h 735"/>
                <a:gd name="T18" fmla="*/ 0 w 1728"/>
                <a:gd name="T19" fmla="*/ 735 h 735"/>
                <a:gd name="T20" fmla="*/ 0 w 1728"/>
                <a:gd name="T21" fmla="*/ 480 h 735"/>
                <a:gd name="T22" fmla="*/ 0 w 1728"/>
                <a:gd name="T23" fmla="*/ 0 h 735"/>
                <a:gd name="T24" fmla="*/ 1728 w 1728"/>
                <a:gd name="T25" fmla="*/ 0 h 7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/>
            <a:lstStyle/>
            <a:p>
              <a:pPr eaLnBrk="1" hangingPunct="1">
                <a:defRPr/>
              </a:pPr>
              <a:endParaRPr lang="de-AT">
                <a:latin typeface="Arial" charset="0"/>
              </a:endParaRPr>
            </a:p>
          </p:txBody>
        </p:sp>
      </p:grpSp>
      <p:sp>
        <p:nvSpPr>
          <p:cNvPr id="1027" name="AutoShape 5">
            <a:extLst>
              <a:ext uri="{FF2B5EF4-FFF2-40B4-BE49-F238E27FC236}">
                <a16:creationId xmlns:a16="http://schemas.microsoft.com/office/drawing/2014/main" id="{804D953E-D52C-480E-89C8-65C37E313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981075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Gleichbehandlungsgesetz</a:t>
            </a:r>
          </a:p>
        </p:txBody>
      </p:sp>
      <p:sp>
        <p:nvSpPr>
          <p:cNvPr id="1028" name="Rectangle 6">
            <a:extLst>
              <a:ext uri="{FF2B5EF4-FFF2-40B4-BE49-F238E27FC236}">
                <a16:creationId xmlns:a16="http://schemas.microsoft.com/office/drawing/2014/main" id="{72F4EA75-FA2E-4C32-A828-80A17F55E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AT" altLang="de-DE"/>
          </a:p>
        </p:txBody>
      </p:sp>
      <p:sp>
        <p:nvSpPr>
          <p:cNvPr id="143367" name="Rectangle 7">
            <a:extLst>
              <a:ext uri="{FF2B5EF4-FFF2-40B4-BE49-F238E27FC236}">
                <a16:creationId xmlns:a16="http://schemas.microsoft.com/office/drawing/2014/main" id="{0395929F-E94D-428D-A875-B2E21F63C4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68" name="Rectangle 8">
            <a:extLst>
              <a:ext uri="{FF2B5EF4-FFF2-40B4-BE49-F238E27FC236}">
                <a16:creationId xmlns:a16="http://schemas.microsoft.com/office/drawing/2014/main" id="{DD9BB766-6E29-4B52-B4E2-42246D5D46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69" name="Rectangle 9">
            <a:extLst>
              <a:ext uri="{FF2B5EF4-FFF2-40B4-BE49-F238E27FC236}">
                <a16:creationId xmlns:a16="http://schemas.microsoft.com/office/drawing/2014/main" id="{A2BBD482-1D8E-4960-8699-DFCA59F3EC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6C82F3A-5AFB-47EB-8220-DCA961DEA1E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3" name="Picture 5" descr="ppp">
            <a:extLst>
              <a:ext uri="{FF2B5EF4-FFF2-40B4-BE49-F238E27FC236}">
                <a16:creationId xmlns:a16="http://schemas.microsoft.com/office/drawing/2014/main" id="{E0289BFB-77F7-4C91-BCA1-2535B12E5D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323" r:id="rId1"/>
    <p:sldLayoutId id="2147487324" r:id="rId2"/>
    <p:sldLayoutId id="2147487325" r:id="rId3"/>
    <p:sldLayoutId id="2147487326" r:id="rId4"/>
    <p:sldLayoutId id="2147487327" r:id="rId5"/>
    <p:sldLayoutId id="2147487328" r:id="rId6"/>
    <p:sldLayoutId id="2147487329" r:id="rId7"/>
    <p:sldLayoutId id="2147487330" r:id="rId8"/>
    <p:sldLayoutId id="2147487331" r:id="rId9"/>
    <p:sldLayoutId id="2147487332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52379AFC-066F-413B-B76D-F4B9E34C11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9B53E4AD-E153-4814-9719-26AEF78AE6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6608EA-DAC4-4289-A0F6-AFA42DEF4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1E0D2EA-00B9-454C-88F2-C4E9A94A143F}" type="datetimeFigureOut">
              <a:rPr lang="de-DE"/>
              <a:pPr>
                <a:defRPr/>
              </a:pPr>
              <a:t>26.05.2025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8EE061-DD19-44F1-80E3-0FFA9E0F9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EE1C85-E43E-47B9-A69D-5DE480B30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364546-3E52-433A-A1B8-941DA86910A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33" r:id="rId1"/>
    <p:sldLayoutId id="2147487334" r:id="rId2"/>
    <p:sldLayoutId id="2147487335" r:id="rId3"/>
    <p:sldLayoutId id="2147487336" r:id="rId4"/>
    <p:sldLayoutId id="2147487337" r:id="rId5"/>
    <p:sldLayoutId id="2147487338" r:id="rId6"/>
    <p:sldLayoutId id="2147487339" r:id="rId7"/>
    <p:sldLayoutId id="2147487340" r:id="rId8"/>
    <p:sldLayoutId id="2147487341" r:id="rId9"/>
    <p:sldLayoutId id="2147487342" r:id="rId10"/>
    <p:sldLayoutId id="21474873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ik.at/statistiken/arbeitsmarkt/erwerbstaetigkeit/familie-und-erwerbstaetigkeit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01BDF-ED09-43F8-BF62-A1392D9AF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261" y="3068960"/>
            <a:ext cx="7772400" cy="1041077"/>
          </a:xfrm>
        </p:spPr>
        <p:txBody>
          <a:bodyPr/>
          <a:lstStyle/>
          <a:p>
            <a:r>
              <a:rPr lang="de-DE" dirty="0"/>
              <a:t>Herzlich Willkommen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6F7725-56E5-48D0-8F6D-1FF73D1CF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196752"/>
            <a:ext cx="7772400" cy="1500187"/>
          </a:xfrm>
        </p:spPr>
        <p:txBody>
          <a:bodyPr/>
          <a:lstStyle/>
          <a:p>
            <a:r>
              <a:rPr lang="de-DE" sz="2800" b="1"/>
              <a:t>12. AK-Kinderbetreuungsatlas 2025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975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5DC80-2F0A-4C1C-A082-8532DDBC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19584"/>
            <a:ext cx="6984776" cy="689136"/>
          </a:xfrm>
        </p:spPr>
        <p:txBody>
          <a:bodyPr/>
          <a:lstStyle/>
          <a:p>
            <a:r>
              <a:rPr lang="de-DE" dirty="0"/>
              <a:t>Von D auf </a:t>
            </a:r>
            <a:r>
              <a:rPr lang="de-DE" dirty="0">
                <a:solidFill>
                  <a:srgbClr val="C70F0F"/>
                </a:solidFill>
              </a:rPr>
              <a:t>1A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22B826-F9E2-476A-A023-D1C7BA5CD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124744"/>
            <a:ext cx="7924800" cy="864096"/>
          </a:xfrm>
        </p:spPr>
        <p:txBody>
          <a:bodyPr/>
          <a:lstStyle/>
          <a:p>
            <a:r>
              <a:rPr lang="de-AT" sz="2200" b="1" dirty="0"/>
              <a:t>4 steirische Gemeinden stark verbessert</a:t>
            </a:r>
          </a:p>
          <a:p>
            <a:pPr lvl="1"/>
            <a:r>
              <a:rPr lang="de-AT" sz="1800" dirty="0"/>
              <a:t>St. Jakob im Walde, Bez. HF und </a:t>
            </a:r>
            <a:r>
              <a:rPr lang="de-AT" sz="1800" dirty="0" err="1"/>
              <a:t>Strallegg</a:t>
            </a:r>
            <a:r>
              <a:rPr lang="de-AT" sz="1800" dirty="0"/>
              <a:t>, Bez. WZ: D </a:t>
            </a:r>
            <a:r>
              <a:rPr lang="de-AT" sz="1800" dirty="0">
                <a:sym typeface="Wingdings" panose="05000000000000000000" pitchFamily="2" charset="2"/>
              </a:rPr>
              <a:t> </a:t>
            </a:r>
            <a:r>
              <a:rPr lang="de-AT" sz="1800" dirty="0">
                <a:solidFill>
                  <a:srgbClr val="C70F0F"/>
                </a:solidFill>
              </a:rPr>
              <a:t>1A</a:t>
            </a:r>
          </a:p>
          <a:p>
            <a:pPr lvl="1"/>
            <a:r>
              <a:rPr lang="de-AT" sz="1800" dirty="0" err="1"/>
              <a:t>Greinbach</a:t>
            </a:r>
            <a:r>
              <a:rPr lang="de-AT" sz="1800" dirty="0"/>
              <a:t> (C </a:t>
            </a:r>
            <a:r>
              <a:rPr lang="de-AT" sz="1800" dirty="0">
                <a:sym typeface="Wingdings" panose="05000000000000000000" pitchFamily="2" charset="2"/>
              </a:rPr>
              <a:t> </a:t>
            </a:r>
            <a:r>
              <a:rPr lang="de-AT" sz="1800" dirty="0">
                <a:solidFill>
                  <a:srgbClr val="159740"/>
                </a:solidFill>
                <a:sym typeface="Wingdings" panose="05000000000000000000" pitchFamily="2" charset="2"/>
              </a:rPr>
              <a:t>A</a:t>
            </a:r>
            <a:r>
              <a:rPr lang="de-AT" sz="1800" dirty="0">
                <a:sym typeface="Wingdings" panose="05000000000000000000" pitchFamily="2" charset="2"/>
              </a:rPr>
              <a:t>) </a:t>
            </a:r>
            <a:r>
              <a:rPr lang="de-AT" sz="1800" dirty="0"/>
              <a:t>und </a:t>
            </a:r>
            <a:r>
              <a:rPr lang="de-AT" sz="1800" dirty="0" err="1"/>
              <a:t>Wenigzell</a:t>
            </a:r>
            <a:r>
              <a:rPr lang="de-AT" sz="1800" dirty="0"/>
              <a:t> (C </a:t>
            </a:r>
            <a:r>
              <a:rPr lang="de-AT" sz="1800" dirty="0">
                <a:sym typeface="Wingdings" panose="05000000000000000000" pitchFamily="2" charset="2"/>
              </a:rPr>
              <a:t> </a:t>
            </a:r>
            <a:r>
              <a:rPr lang="de-AT" sz="1800" dirty="0">
                <a:solidFill>
                  <a:srgbClr val="C70F0F"/>
                </a:solidFill>
                <a:sym typeface="Wingdings" panose="05000000000000000000" pitchFamily="2" charset="2"/>
              </a:rPr>
              <a:t>1A</a:t>
            </a:r>
            <a:r>
              <a:rPr lang="de-AT" sz="1800" dirty="0"/>
              <a:t>), beide Bez. HF</a:t>
            </a:r>
          </a:p>
          <a:p>
            <a:pPr lvl="1"/>
            <a:endParaRPr lang="de-AT" sz="1800" dirty="0"/>
          </a:p>
          <a:p>
            <a:pPr marL="0" indent="0">
              <a:buNone/>
            </a:pPr>
            <a:r>
              <a:rPr lang="de-AT" sz="2200" b="1" dirty="0"/>
              <a:t>Wie?</a:t>
            </a:r>
          </a:p>
          <a:p>
            <a:pPr lvl="1"/>
            <a:r>
              <a:rPr lang="de-AT" sz="1800" dirty="0"/>
              <a:t>Ausbau der Nachmittagsbetreuung (z.B. gemeinsame Spielgruppe für Kindergarten- und Schulkinder) </a:t>
            </a:r>
          </a:p>
          <a:p>
            <a:pPr lvl="1"/>
            <a:r>
              <a:rPr lang="de-AT" sz="1800" dirty="0"/>
              <a:t>Betreuungsmöglichkeit für unter 3-Jährige in alterserweiterter Gruppe)</a:t>
            </a:r>
          </a:p>
          <a:p>
            <a:pPr lvl="1"/>
            <a:r>
              <a:rPr lang="de-AT" sz="1800" dirty="0"/>
              <a:t>z.B. Bildungscampus </a:t>
            </a:r>
            <a:r>
              <a:rPr lang="de-AT" sz="1800" dirty="0" err="1"/>
              <a:t>Joglland</a:t>
            </a:r>
            <a:r>
              <a:rPr lang="de-AT" sz="1800" dirty="0"/>
              <a:t> </a:t>
            </a:r>
            <a:r>
              <a:rPr lang="de-AT" sz="1400" dirty="0"/>
              <a:t>(</a:t>
            </a:r>
            <a:r>
              <a:rPr lang="de-AT" sz="1400" dirty="0" err="1"/>
              <a:t>Wenigzell</a:t>
            </a:r>
            <a:r>
              <a:rPr lang="de-AT" sz="1400" dirty="0"/>
              <a:t>, St. Jakob, </a:t>
            </a:r>
            <a:r>
              <a:rPr lang="de-AT" sz="1400" dirty="0" err="1"/>
              <a:t>Mönichwald</a:t>
            </a:r>
            <a:r>
              <a:rPr lang="de-AT" sz="1400" dirty="0"/>
              <a:t>) </a:t>
            </a:r>
          </a:p>
          <a:p>
            <a:pPr lvl="2"/>
            <a:r>
              <a:rPr lang="de-AT" sz="1800" dirty="0"/>
              <a:t>(durch Kooperation aller Bildungseinrichtungen &gt; weniger Schließzeiten im Sommer </a:t>
            </a:r>
            <a:r>
              <a:rPr lang="de-AT" sz="1800" dirty="0">
                <a:sym typeface="Wingdings" panose="05000000000000000000" pitchFamily="2" charset="2"/>
              </a:rPr>
              <a:t></a:t>
            </a:r>
            <a:endParaRPr lang="de-AT" sz="18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B16D9D6-DC47-49DA-94D0-1BCB91D84C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7" t="26296" r="24650" b="21111"/>
          <a:stretch/>
        </p:blipFill>
        <p:spPr>
          <a:xfrm>
            <a:off x="992373" y="60096"/>
            <a:ext cx="72008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12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FA1EE-E68E-4341-A3DB-A988A09D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88640"/>
            <a:ext cx="7118176" cy="1080120"/>
          </a:xfrm>
        </p:spPr>
        <p:txBody>
          <a:bodyPr/>
          <a:lstStyle/>
          <a:p>
            <a:r>
              <a:rPr lang="de-DE" dirty="0"/>
              <a:t>Entwicklungen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C8A796-D113-4E12-9F70-19EBE1B3C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132856"/>
            <a:ext cx="8066481" cy="3312368"/>
          </a:xfrm>
        </p:spPr>
        <p:txBody>
          <a:bodyPr/>
          <a:lstStyle/>
          <a:p>
            <a:r>
              <a:rPr lang="de-DE" sz="2400"/>
              <a:t>Zahl der </a:t>
            </a:r>
            <a:r>
              <a:rPr lang="de-DE" sz="2400" b="1"/>
              <a:t>Kinderkrippen</a:t>
            </a:r>
            <a:r>
              <a:rPr lang="de-DE" sz="2400"/>
              <a:t> wächst kontinuierlich</a:t>
            </a:r>
          </a:p>
          <a:p>
            <a:pPr lvl="1"/>
            <a:r>
              <a:rPr lang="de-DE" sz="1600"/>
              <a:t>aktuell bieten 182 </a:t>
            </a:r>
            <a:r>
              <a:rPr lang="de-DE" sz="1600" dirty="0"/>
              <a:t>Gemeinden eine </a:t>
            </a:r>
            <a:r>
              <a:rPr lang="de-DE" sz="1600"/>
              <a:t>Kinderkrippe an</a:t>
            </a:r>
          </a:p>
          <a:p>
            <a:pPr lvl="1"/>
            <a:r>
              <a:rPr lang="de-DE" sz="1600"/>
              <a:t>Plus von 30 Gruppen </a:t>
            </a:r>
          </a:p>
          <a:p>
            <a:r>
              <a:rPr lang="de-DE" sz="2400"/>
              <a:t>Abnahme bei </a:t>
            </a:r>
            <a:r>
              <a:rPr lang="de-DE" sz="2400" b="1"/>
              <a:t>Tageseltern</a:t>
            </a:r>
            <a:r>
              <a:rPr lang="de-DE" sz="2400"/>
              <a:t> (die </a:t>
            </a:r>
            <a:r>
              <a:rPr lang="de-DE" sz="2400" dirty="0"/>
              <a:t>Kinder im eigenen </a:t>
            </a:r>
            <a:r>
              <a:rPr lang="de-DE" sz="2400"/>
              <a:t>Haushalt betreuen) </a:t>
            </a:r>
            <a:endParaRPr lang="de-DE" sz="2400" dirty="0"/>
          </a:p>
          <a:p>
            <a:pPr lvl="1"/>
            <a:r>
              <a:rPr lang="de-DE" sz="1600"/>
              <a:t>Ende April 2025: insges. 433 Tageseltern (2024: 437 TE)</a:t>
            </a:r>
          </a:p>
          <a:p>
            <a:pPr lvl="1"/>
            <a:r>
              <a:rPr lang="de-DE" sz="1600"/>
              <a:t>starke </a:t>
            </a:r>
            <a:r>
              <a:rPr lang="de-DE" sz="1600" b="1"/>
              <a:t>Zunahme von Gemeindetageseltern</a:t>
            </a:r>
            <a:r>
              <a:rPr lang="de-DE" sz="1600"/>
              <a:t>: von 14 TE (2024) </a:t>
            </a:r>
            <a:r>
              <a:rPr lang="de-DE" sz="1600">
                <a:sym typeface="Wingdings" panose="05000000000000000000" pitchFamily="2" charset="2"/>
              </a:rPr>
              <a:t></a:t>
            </a:r>
            <a:r>
              <a:rPr lang="de-DE" sz="1600"/>
              <a:t> 30 TE (2025)</a:t>
            </a:r>
          </a:p>
          <a:p>
            <a:pPr lvl="1"/>
            <a:r>
              <a:rPr lang="de-DE" sz="1600"/>
              <a:t>Abnahme bei Tageseltern</a:t>
            </a:r>
            <a:r>
              <a:rPr lang="de-DE" sz="1600" dirty="0"/>
              <a:t>, die Kinder im eigenen </a:t>
            </a:r>
            <a:r>
              <a:rPr lang="de-DE" sz="1600"/>
              <a:t>Haushalt betreuen: </a:t>
            </a:r>
            <a:br>
              <a:rPr lang="de-DE" sz="1600"/>
            </a:br>
            <a:r>
              <a:rPr lang="de-DE" sz="1600"/>
              <a:t>von 368 TE (2024) </a:t>
            </a:r>
            <a:r>
              <a:rPr lang="de-DE" sz="1600">
                <a:sym typeface="Wingdings" panose="05000000000000000000" pitchFamily="2" charset="2"/>
              </a:rPr>
              <a:t></a:t>
            </a:r>
            <a:r>
              <a:rPr lang="de-DE" sz="1600"/>
              <a:t> 347 TE (2025)</a:t>
            </a:r>
            <a:endParaRPr lang="de-DE" sz="1600" dirty="0"/>
          </a:p>
          <a:p>
            <a:pPr lvl="1"/>
            <a:endParaRPr lang="de-DE" sz="1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2C475B0-9C6E-4A63-AC8A-8350D821A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1758" y="188641"/>
            <a:ext cx="2572923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397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FA1EE-E68E-4341-A3DB-A988A09D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88640"/>
            <a:ext cx="7118176" cy="1080120"/>
          </a:xfrm>
        </p:spPr>
        <p:txBody>
          <a:bodyPr/>
          <a:lstStyle/>
          <a:p>
            <a:r>
              <a:rPr lang="de-DE" dirty="0"/>
              <a:t>Entwicklungen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C8A796-D113-4E12-9F70-19EBE1B3C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9592" y="1844824"/>
            <a:ext cx="8066481" cy="3312368"/>
          </a:xfrm>
        </p:spPr>
        <p:txBody>
          <a:bodyPr/>
          <a:lstStyle/>
          <a:p>
            <a:r>
              <a:rPr lang="de-DE" sz="2400" b="1"/>
              <a:t>Kindergärten</a:t>
            </a:r>
          </a:p>
          <a:p>
            <a:pPr lvl="1"/>
            <a:r>
              <a:rPr lang="de-DE" sz="2000"/>
              <a:t>Kinderhöchstzahl in Kindergartengruppen wird jährlich um 1 gesenkt (ab 2027 max. 20 Kinder pro Gruppe)</a:t>
            </a:r>
          </a:p>
          <a:p>
            <a:pPr lvl="1"/>
            <a:r>
              <a:rPr lang="de-DE" sz="2000"/>
              <a:t>Betreuungsjahr 24/25: 23 Kinder pro Gruppe</a:t>
            </a:r>
          </a:p>
          <a:p>
            <a:pPr lvl="1"/>
            <a:r>
              <a:rPr lang="de-DE" sz="2000"/>
              <a:t>2025: Zunahme von </a:t>
            </a:r>
            <a:r>
              <a:rPr lang="de-DE" sz="2000" b="1"/>
              <a:t>31 Gruppen </a:t>
            </a:r>
            <a:r>
              <a:rPr lang="de-DE" sz="2000"/>
              <a:t>im Vergleich zum Vorjahr</a:t>
            </a:r>
          </a:p>
          <a:p>
            <a:pPr lvl="1"/>
            <a:r>
              <a:rPr lang="de-DE" sz="2000"/>
              <a:t>durch zusätzliches Personal kann Höchstzahl von 25 Kindern beibehalten werden</a:t>
            </a:r>
          </a:p>
          <a:p>
            <a:pPr marL="457200" lvl="1" indent="0">
              <a:buNone/>
            </a:pPr>
            <a:r>
              <a:rPr lang="de-DE" sz="2000">
                <a:sym typeface="Wingdings" panose="05000000000000000000" pitchFamily="2" charset="2"/>
              </a:rPr>
              <a:t> </a:t>
            </a:r>
            <a:r>
              <a:rPr lang="de-DE" sz="2000"/>
              <a:t>Verlust von Betreuungsplätzen kann nur durch neue Gruppen und zusätzl. Personal verhindert werden</a:t>
            </a:r>
          </a:p>
          <a:p>
            <a:pPr marL="914400" lvl="2" indent="0">
              <a:buNone/>
            </a:pPr>
            <a:endParaRPr lang="de-DE" sz="1600"/>
          </a:p>
          <a:p>
            <a:pPr marL="457200" lvl="1" indent="0">
              <a:buNone/>
            </a:pPr>
            <a:endParaRPr lang="de-DE" sz="2000"/>
          </a:p>
          <a:p>
            <a:pPr lvl="1"/>
            <a:endParaRPr lang="de-DE" sz="2000"/>
          </a:p>
          <a:p>
            <a:pPr lvl="1"/>
            <a:endParaRPr lang="de-DE" sz="2000"/>
          </a:p>
          <a:p>
            <a:pPr lvl="1"/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024520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B40B60F5-8C67-45C2-930D-24B70BE71B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422425"/>
              </p:ext>
            </p:extLst>
          </p:nvPr>
        </p:nvGraphicFramePr>
        <p:xfrm>
          <a:off x="827584" y="2060848"/>
          <a:ext cx="7660845" cy="208023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4513346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29149601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7373335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93003057"/>
                    </a:ext>
                  </a:extLst>
                </a:gridCol>
                <a:gridCol w="1036109">
                  <a:extLst>
                    <a:ext uri="{9D8B030D-6E8A-4147-A177-3AD203B41FA5}">
                      <a16:colId xmlns:a16="http://schemas.microsoft.com/office/drawing/2014/main" val="1425692273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r>
                        <a:rPr lang="de-DE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Art der Einrichtung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Gruppen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ganztägig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Anteil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225194"/>
                  </a:ext>
                </a:extLst>
              </a:tr>
              <a:tr h="480053">
                <a:tc rowSpan="2">
                  <a:txBody>
                    <a:bodyPr/>
                    <a:lstStyle/>
                    <a:p>
                      <a:r>
                        <a:rPr lang="de-DE" dirty="0"/>
                        <a:t>Steiermark (ohne Graz)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Kinderkrippe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361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170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>
                          <a:solidFill>
                            <a:srgbClr val="FF0000"/>
                          </a:solidFill>
                        </a:rPr>
                        <a:t>47,1%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128223"/>
                  </a:ext>
                </a:extLst>
              </a:tr>
              <a:tr h="48005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Kindergarten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1251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i="0">
                          <a:solidFill>
                            <a:srgbClr val="159740"/>
                          </a:solidFill>
                        </a:rPr>
                        <a:t>30,0%</a:t>
                      </a:r>
                      <a:endParaRPr lang="de-DE" b="1" i="0" dirty="0">
                        <a:solidFill>
                          <a:srgbClr val="15974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700305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b="1" i="0" dirty="0">
                        <a:solidFill>
                          <a:srgbClr val="15974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129876"/>
                  </a:ext>
                </a:extLst>
              </a:tr>
            </a:tbl>
          </a:graphicData>
        </a:graphic>
      </p:graphicFrame>
      <p:graphicFrame>
        <p:nvGraphicFramePr>
          <p:cNvPr id="8" name="Inhaltsplatzhalter 6">
            <a:extLst>
              <a:ext uri="{FF2B5EF4-FFF2-40B4-BE49-F238E27FC236}">
                <a16:creationId xmlns:a16="http://schemas.microsoft.com/office/drawing/2014/main" id="{24A9D6A3-CC4F-4172-9562-EBF455C93A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323051"/>
              </p:ext>
            </p:extLst>
          </p:nvPr>
        </p:nvGraphicFramePr>
        <p:xfrm>
          <a:off x="825616" y="3645025"/>
          <a:ext cx="7662813" cy="810391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1658152">
                  <a:extLst>
                    <a:ext uri="{9D8B030D-6E8A-4147-A177-3AD203B41FA5}">
                      <a16:colId xmlns:a16="http://schemas.microsoft.com/office/drawing/2014/main" val="45133461"/>
                    </a:ext>
                  </a:extLst>
                </a:gridCol>
                <a:gridCol w="2158273">
                  <a:extLst>
                    <a:ext uri="{9D8B030D-6E8A-4147-A177-3AD203B41FA5}">
                      <a16:colId xmlns:a16="http://schemas.microsoft.com/office/drawing/2014/main" val="2291496016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47373335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93003057"/>
                    </a:ext>
                  </a:extLst>
                </a:gridCol>
                <a:gridCol w="1038077">
                  <a:extLst>
                    <a:ext uri="{9D8B030D-6E8A-4147-A177-3AD203B41FA5}">
                      <a16:colId xmlns:a16="http://schemas.microsoft.com/office/drawing/2014/main" val="1425692273"/>
                    </a:ext>
                  </a:extLst>
                </a:gridCol>
              </a:tblGrid>
              <a:tr h="347457">
                <a:tc rowSpan="2">
                  <a:txBody>
                    <a:bodyPr/>
                    <a:lstStyle/>
                    <a:p>
                      <a:r>
                        <a:rPr lang="de-DE"/>
                        <a:t>Stadt Graz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/>
                        <a:t>Kinderkrippe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216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>
                          <a:solidFill>
                            <a:srgbClr val="FF0000"/>
                          </a:solidFill>
                        </a:rPr>
                        <a:t>94,0%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128223"/>
                  </a:ext>
                </a:extLst>
              </a:tr>
              <a:tr h="44463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Kindergarten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261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>
                          <a:solidFill>
                            <a:srgbClr val="159740"/>
                          </a:solidFill>
                        </a:rPr>
                        <a:t>76,54%</a:t>
                      </a:r>
                      <a:endParaRPr lang="de-DE" b="1" dirty="0">
                        <a:solidFill>
                          <a:srgbClr val="15974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700305"/>
                  </a:ext>
                </a:extLst>
              </a:tr>
            </a:tbl>
          </a:graphicData>
        </a:graphic>
      </p:graphicFrame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0FFEF2B7-20CF-4E0B-9488-3F93DF80B17C}"/>
              </a:ext>
            </a:extLst>
          </p:cNvPr>
          <p:cNvSpPr txBox="1">
            <a:spLocks/>
          </p:cNvSpPr>
          <p:nvPr/>
        </p:nvSpPr>
        <p:spPr bwMode="auto">
          <a:xfrm>
            <a:off x="825616" y="404664"/>
            <a:ext cx="792480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AT" sz="2400" b="1" kern="0" dirty="0"/>
              <a:t>(Regulär) Ganztägige Betreuung</a:t>
            </a:r>
            <a:r>
              <a:rPr lang="de-AT" sz="2400" b="1" kern="0"/>
              <a:t>: </a:t>
            </a:r>
          </a:p>
          <a:p>
            <a:pPr marL="0" indent="0">
              <a:buNone/>
            </a:pPr>
            <a:r>
              <a:rPr lang="de-AT" sz="2200" b="1" kern="0"/>
              <a:t>Vergleich Stadt-Land 2025</a:t>
            </a:r>
            <a:endParaRPr lang="de-AT" sz="2200" b="1" kern="0" dirty="0"/>
          </a:p>
        </p:txBody>
      </p:sp>
    </p:spTree>
    <p:extLst>
      <p:ext uri="{BB962C8B-B14F-4D97-AF65-F5344CB8AC3E}">
        <p14:creationId xmlns:p14="http://schemas.microsoft.com/office/powerpoint/2010/main" val="2828725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FA1EE-E68E-4341-A3DB-A988A09D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672" y="332656"/>
            <a:ext cx="7924800" cy="792088"/>
          </a:xfrm>
        </p:spPr>
        <p:txBody>
          <a:bodyPr/>
          <a:lstStyle/>
          <a:p>
            <a:r>
              <a:rPr lang="de-DE" dirty="0"/>
              <a:t>Ferienöffnungszeiten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C8A796-D113-4E12-9F70-19EBE1B3C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700808"/>
            <a:ext cx="7848872" cy="388843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sz="2000" dirty="0"/>
              <a:t>In nur 95 Gemeinden (knapp 33%) gibt es maximal 5 Schließwochen im Kindergarten </a:t>
            </a:r>
          </a:p>
          <a:p>
            <a:pPr lvl="1">
              <a:spcAft>
                <a:spcPts val="600"/>
              </a:spcAft>
            </a:pPr>
            <a:r>
              <a:rPr lang="de-DE" sz="1600" dirty="0"/>
              <a:t>im Sommer haben Einrichtungen oft nur abwechselnd offen, d.h. nicht alle Kinder können einen „Sommerkindergarten“ durchgehend nutzen  </a:t>
            </a:r>
          </a:p>
          <a:p>
            <a:pPr>
              <a:spcAft>
                <a:spcPts val="600"/>
              </a:spcAft>
            </a:pPr>
            <a:r>
              <a:rPr lang="de-DE" sz="2000" dirty="0"/>
              <a:t>Ein Großteil der Betreuungseinrichtungen wird als „Jahresbetrieb“ geführt (Ferienregelung wie in der Schule, max. 2 - 4 Wochen länger)</a:t>
            </a:r>
          </a:p>
          <a:p>
            <a:pPr>
              <a:spcAft>
                <a:spcPts val="600"/>
              </a:spcAft>
            </a:pPr>
            <a:r>
              <a:rPr lang="de-DE" sz="2000" dirty="0"/>
              <a:t>Öffnungszeiten im Sommer meist „nach Bedarf“ (Bedarfserhebungen im Frühjahr)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603740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3BF90-55D9-4852-8518-20C85591C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878" y="219584"/>
            <a:ext cx="7924800" cy="833152"/>
          </a:xfrm>
        </p:spPr>
        <p:txBody>
          <a:bodyPr/>
          <a:lstStyle/>
          <a:p>
            <a:r>
              <a:rPr lang="de-DE" dirty="0"/>
              <a:t>Problematik für Gemeinden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85124-82CB-4C39-AB87-17A206CA6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412776"/>
            <a:ext cx="7924800" cy="4176464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de-DE" sz="2100" b="1" dirty="0"/>
              <a:t>Gemeinden</a:t>
            </a:r>
            <a:r>
              <a:rPr lang="de-DE" sz="2100" dirty="0"/>
              <a:t> sind für das Angebot und die Finanzierung </a:t>
            </a:r>
            <a:r>
              <a:rPr lang="de-DE" sz="2100" b="1" dirty="0"/>
              <a:t>zuständig</a:t>
            </a:r>
            <a:r>
              <a:rPr lang="de-DE" sz="2100" dirty="0"/>
              <a:t> (Beteiligung der Länder an Personalkosten)</a:t>
            </a:r>
          </a:p>
          <a:p>
            <a:pPr>
              <a:spcAft>
                <a:spcPts val="300"/>
              </a:spcAft>
              <a:defRPr/>
            </a:pPr>
            <a:r>
              <a:rPr lang="de-DE" sz="2100" dirty="0"/>
              <a:t>Gemeinden sind </a:t>
            </a:r>
            <a:r>
              <a:rPr lang="de-DE" sz="2100" b="1" dirty="0"/>
              <a:t>nicht verpflichtet</a:t>
            </a:r>
            <a:r>
              <a:rPr lang="de-DE" sz="2100" dirty="0"/>
              <a:t> für </a:t>
            </a:r>
            <a:r>
              <a:rPr lang="de-AT" altLang="de-DE" sz="2100" dirty="0"/>
              <a:t>entsprechendes Angebot zu sorgen („Interessenkollision“ mit Sportanlagen, Mehrzweckhallen, Musikverein usw.)</a:t>
            </a:r>
          </a:p>
          <a:p>
            <a:pPr>
              <a:spcAft>
                <a:spcPts val="300"/>
              </a:spcAft>
              <a:defRPr/>
            </a:pPr>
            <a:r>
              <a:rPr lang="de-AT" altLang="de-DE" sz="2100" dirty="0"/>
              <a:t>Finanzhaushalt der Gemeinden </a:t>
            </a:r>
          </a:p>
          <a:p>
            <a:pPr>
              <a:spcAft>
                <a:spcPts val="300"/>
              </a:spcAft>
              <a:defRPr/>
            </a:pPr>
            <a:r>
              <a:rPr lang="de-AT" altLang="de-DE" sz="2100" dirty="0"/>
              <a:t>Anstoß-Finanzierung des Bundes – laufende Kosten und Abgang bleiben bei der Gemeinde/NEU: Personalkosten/Bund</a:t>
            </a:r>
          </a:p>
          <a:p>
            <a:pPr>
              <a:spcAft>
                <a:spcPts val="300"/>
              </a:spcAft>
              <a:defRPr/>
            </a:pPr>
            <a:r>
              <a:rPr lang="de-AT" altLang="de-DE" sz="2100" b="1">
                <a:solidFill>
                  <a:srgbClr val="C00000"/>
                </a:solidFill>
              </a:rPr>
              <a:t>Personalmangel</a:t>
            </a:r>
            <a:r>
              <a:rPr lang="de-AT" altLang="de-DE" sz="2100"/>
              <a:t> (es </a:t>
            </a:r>
            <a:r>
              <a:rPr lang="de-AT" altLang="de-DE" sz="2100" dirty="0"/>
              <a:t>fehlen immer noch </a:t>
            </a:r>
            <a:r>
              <a:rPr lang="de-AT" altLang="de-DE" sz="2100" dirty="0" err="1"/>
              <a:t>Elementarpädagog</a:t>
            </a:r>
            <a:r>
              <a:rPr lang="de-AT" altLang="de-DE" sz="2100" err="1"/>
              <a:t>:</a:t>
            </a:r>
            <a:r>
              <a:rPr lang="de-AT" altLang="de-DE" sz="2100"/>
              <a:t>innen und </a:t>
            </a:r>
            <a:r>
              <a:rPr lang="de-AT" altLang="de-DE" sz="2100" dirty="0"/>
              <a:t>Tageseltern)</a:t>
            </a:r>
          </a:p>
          <a:p>
            <a:pPr marL="0" indent="0">
              <a:buNone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93844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BE3CC-F6A4-4130-8794-0DBC2A97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878" y="219584"/>
            <a:ext cx="7924800" cy="905160"/>
          </a:xfrm>
        </p:spPr>
        <p:txBody>
          <a:bodyPr/>
          <a:lstStyle/>
          <a:p>
            <a:r>
              <a:rPr lang="de-DE" dirty="0"/>
              <a:t>Auswirkungen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52F613-51BD-4EB1-AC76-8B9DC865D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891" y="1340768"/>
            <a:ext cx="7576558" cy="4248472"/>
          </a:xfrm>
        </p:spPr>
        <p:txBody>
          <a:bodyPr/>
          <a:lstStyle/>
          <a:p>
            <a:r>
              <a:rPr lang="de-DE" sz="2200" dirty="0"/>
              <a:t>Teilzeitquote von Frauen in </a:t>
            </a:r>
            <a:r>
              <a:rPr lang="de-DE" sz="2200"/>
              <a:t>Ö 2024 bei 51,1% </a:t>
            </a:r>
            <a:r>
              <a:rPr lang="de-DE" sz="1600"/>
              <a:t>(2023: 50,6%) </a:t>
            </a:r>
            <a:endParaRPr lang="de-DE" sz="1600" dirty="0"/>
          </a:p>
          <a:p>
            <a:r>
              <a:rPr lang="de-DE" altLang="de-DE" sz="2200" dirty="0"/>
              <a:t>Armutsgefährdung speziell von alleinerziehenden Elternteilen</a:t>
            </a:r>
          </a:p>
          <a:p>
            <a:r>
              <a:rPr lang="de-DE" altLang="de-DE" sz="2200" dirty="0"/>
              <a:t>Armutsgefährdung von Frauen (</a:t>
            </a:r>
            <a:r>
              <a:rPr lang="de-DE" altLang="de-DE" sz="2200" dirty="0" err="1"/>
              <a:t>Pensionsgap</a:t>
            </a:r>
            <a:r>
              <a:rPr lang="de-DE" altLang="de-DE" sz="2200" dirty="0"/>
              <a:t> &gt;40% !!!)</a:t>
            </a:r>
          </a:p>
          <a:p>
            <a:r>
              <a:rPr lang="de-DE" altLang="de-DE" sz="2200"/>
              <a:t>Arbeitslose Frauen </a:t>
            </a:r>
            <a:r>
              <a:rPr lang="de-DE" altLang="de-DE" sz="1800"/>
              <a:t>(bzw. Frauen in Ausbildung) </a:t>
            </a:r>
            <a:r>
              <a:rPr lang="de-DE" altLang="de-DE" sz="2200" dirty="0"/>
              <a:t>werden bei der Vergabe der Kinderbetreuungsplätze nachgereiht; </a:t>
            </a:r>
          </a:p>
          <a:p>
            <a:pPr lvl="1"/>
            <a:r>
              <a:rPr lang="de-DE" altLang="de-DE" sz="1800" dirty="0"/>
              <a:t>haben aber auch keinen Anspruch auf Arbeitslosengeld vom AMS, wenn keine Kinderbetreuung nachgewiesen wird </a:t>
            </a:r>
            <a:br>
              <a:rPr lang="de-DE" altLang="de-DE" sz="1800" dirty="0"/>
            </a:br>
            <a:r>
              <a:rPr lang="de-DE" altLang="de-DE" sz="1800" dirty="0"/>
              <a:t>(&gt; Beantragung von </a:t>
            </a:r>
            <a:r>
              <a:rPr lang="de-DE" altLang="de-DE" sz="1800"/>
              <a:t>Sozialhilfe)</a:t>
            </a:r>
          </a:p>
          <a:p>
            <a:pPr marL="457200" lvl="1" indent="0">
              <a:buNone/>
            </a:pPr>
            <a:endParaRPr lang="de-DE" altLang="de-DE" sz="1800" dirty="0"/>
          </a:p>
          <a:p>
            <a:pPr marL="457200" lvl="1" indent="0">
              <a:buNone/>
            </a:pPr>
            <a:endParaRPr lang="de-DE" altLang="de-DE" sz="1800" dirty="0"/>
          </a:p>
          <a:p>
            <a:pPr marL="0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759570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BE3CC-F6A4-4130-8794-0DBC2A97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878" y="219584"/>
            <a:ext cx="7924800" cy="905160"/>
          </a:xfrm>
        </p:spPr>
        <p:txBody>
          <a:bodyPr/>
          <a:lstStyle/>
          <a:p>
            <a:r>
              <a:rPr lang="de-DE"/>
              <a:t>Teilzeitquoten 2024 </a:t>
            </a:r>
            <a:endParaRPr lang="de-DE" dirty="0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3F1C6930-C273-47C1-8BEB-C915C86C3F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49419"/>
              </p:ext>
            </p:extLst>
          </p:nvPr>
        </p:nvGraphicFramePr>
        <p:xfrm>
          <a:off x="971600" y="1484784"/>
          <a:ext cx="7200800" cy="11125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74998">
                  <a:extLst>
                    <a:ext uri="{9D8B030D-6E8A-4147-A177-3AD203B41FA5}">
                      <a16:colId xmlns:a16="http://schemas.microsoft.com/office/drawing/2014/main" val="3927939254"/>
                    </a:ext>
                  </a:extLst>
                </a:gridCol>
                <a:gridCol w="2412901">
                  <a:extLst>
                    <a:ext uri="{9D8B030D-6E8A-4147-A177-3AD203B41FA5}">
                      <a16:colId xmlns:a16="http://schemas.microsoft.com/office/drawing/2014/main" val="2570833052"/>
                    </a:ext>
                  </a:extLst>
                </a:gridCol>
                <a:gridCol w="2412901">
                  <a:extLst>
                    <a:ext uri="{9D8B030D-6E8A-4147-A177-3AD203B41FA5}">
                      <a16:colId xmlns:a16="http://schemas.microsoft.com/office/drawing/2014/main" val="15712701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Personen 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Männer in Teilzeit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Frauen in Teilzeit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16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... ohne Kinder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15,6 %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36,9 %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75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... mit Kindern &lt; 15J.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7,7 %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73,5 %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995577"/>
                  </a:ext>
                </a:extLst>
              </a:tr>
            </a:tbl>
          </a:graphicData>
        </a:graphic>
      </p:graphicFrame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9B6CD1A6-2892-4636-82AB-3FEA3E4B6343}"/>
              </a:ext>
            </a:extLst>
          </p:cNvPr>
          <p:cNvSpPr txBox="1">
            <a:spLocks/>
          </p:cNvSpPr>
          <p:nvPr/>
        </p:nvSpPr>
        <p:spPr bwMode="auto">
          <a:xfrm>
            <a:off x="1003985" y="306896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800" b="1"/>
              <a:t>Teilzeitquote</a:t>
            </a:r>
            <a:r>
              <a:rPr lang="de-DE" sz="1800"/>
              <a:t>: Anteil der Personen in Teilzeit (inkl. Personen in Elternkarenz) an allen Erwerbstätigen der jeweiligen Gruppe.</a:t>
            </a:r>
            <a:endParaRPr lang="de-DE" altLang="de-DE" sz="1800" kern="0"/>
          </a:p>
          <a:p>
            <a:pPr marL="0" indent="0">
              <a:buFont typeface="Wingdings" panose="05000000000000000000" pitchFamily="2" charset="2"/>
              <a:buNone/>
            </a:pPr>
            <a:endParaRPr lang="de-DE" sz="2000" kern="0"/>
          </a:p>
          <a:p>
            <a:pPr marL="0" indent="0">
              <a:buNone/>
            </a:pPr>
            <a:r>
              <a:rPr lang="de-DE" sz="2000" b="1" kern="0"/>
              <a:t>Quelle</a:t>
            </a:r>
            <a:r>
              <a:rPr lang="de-DE" sz="2000" kern="0"/>
              <a:t>: </a:t>
            </a:r>
            <a:r>
              <a:rPr lang="de-DE" sz="2000" kern="0">
                <a:hlinkClick r:id="rId2"/>
              </a:rPr>
              <a:t>https://www.statistik.at/statistiken/arbeitsmarkt/erwerbstaetigkeit/familie-und-erwerbstaetigkeit</a:t>
            </a:r>
            <a:r>
              <a:rPr lang="de-DE" sz="2000" ker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5096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75747-365B-407F-BB7F-9426937A4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672" y="219584"/>
            <a:ext cx="7924800" cy="833152"/>
          </a:xfrm>
        </p:spPr>
        <p:txBody>
          <a:bodyPr/>
          <a:lstStyle/>
          <a:p>
            <a:r>
              <a:rPr lang="de-DE" dirty="0"/>
              <a:t>Handlungsbedarf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D0D85D-9B15-4746-A92F-005E9CE8B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693025" cy="3888432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de-DE" sz="2200" dirty="0"/>
              <a:t>Rechtsanspruch auf einen Kinderbetreuungsplatz ab dem 1. Lebensjahr des Kindes</a:t>
            </a:r>
          </a:p>
          <a:p>
            <a:pPr>
              <a:spcAft>
                <a:spcPts val="300"/>
              </a:spcAft>
            </a:pPr>
            <a:r>
              <a:rPr lang="de-DE" sz="2200" dirty="0"/>
              <a:t>Ausweitung der Gemeinden, die den VIF-Kriterien entsprechen, auf 45%</a:t>
            </a:r>
          </a:p>
          <a:p>
            <a:pPr>
              <a:spcAft>
                <a:spcPts val="300"/>
              </a:spcAft>
              <a:defRPr/>
            </a:pPr>
            <a:r>
              <a:rPr lang="de-DE" sz="2200" dirty="0"/>
              <a:t>Verpflichtender kostenloser Kindergartenbesuch in den letzten 2 Jahren vor Schuleintritt</a:t>
            </a:r>
          </a:p>
          <a:p>
            <a:pPr>
              <a:spcAft>
                <a:spcPts val="300"/>
              </a:spcAft>
              <a:defRPr/>
            </a:pPr>
            <a:r>
              <a:rPr lang="de-DE" sz="2200" dirty="0"/>
              <a:t>Bundeseinheitliches Rahmengesetz, das Mindestöffnungszeiten bzw. Schließtage einheitlich regelt, unter Berücksichtigung der Bedürfnisse berufstätiger Eltern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6540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A689C-012A-449B-BCB0-7991C8B2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653" y="476672"/>
            <a:ext cx="8066604" cy="545120"/>
          </a:xfrm>
        </p:spPr>
        <p:txBody>
          <a:bodyPr/>
          <a:lstStyle/>
          <a:p>
            <a:r>
              <a:rPr lang="de-AT" dirty="0"/>
              <a:t>Es geht auch besser…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30FD86-4930-4E16-B200-7969FD73A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653" y="1556792"/>
            <a:ext cx="7596787" cy="4032448"/>
          </a:xfrm>
        </p:spPr>
        <p:txBody>
          <a:bodyPr/>
          <a:lstStyle/>
          <a:p>
            <a:r>
              <a:rPr lang="de-AT" sz="2200" dirty="0"/>
              <a:t>Wien, Kärnten, Burgenland – Kinderbetreuung (Krippe und Kindergarten) kostenlos</a:t>
            </a:r>
          </a:p>
          <a:p>
            <a:r>
              <a:rPr lang="de-AT" sz="2200" dirty="0"/>
              <a:t>Steiermark – letztes verpflichtendes Kindergartenjahr </a:t>
            </a:r>
            <a:r>
              <a:rPr lang="de-AT" sz="2200" b="1" dirty="0"/>
              <a:t>halbtags</a:t>
            </a:r>
            <a:r>
              <a:rPr lang="de-AT" sz="2200" dirty="0"/>
              <a:t> kostenlos</a:t>
            </a:r>
          </a:p>
          <a:p>
            <a:r>
              <a:rPr lang="de-AT" sz="2200" dirty="0"/>
              <a:t>Burgenland – ab 1.1.2025 Ganzjahreskindergarten (nur an Feiertagen geschlossen); seit 1.1.2024 Essen in Bioqualität</a:t>
            </a:r>
          </a:p>
          <a:p>
            <a:r>
              <a:rPr lang="de-AT" sz="2200" b="1" dirty="0"/>
              <a:t>Deutschland – Rechtsanspruch </a:t>
            </a:r>
            <a:r>
              <a:rPr lang="de-AT" sz="2200" dirty="0"/>
              <a:t>auf Kinderbetreuung </a:t>
            </a:r>
            <a:r>
              <a:rPr lang="de-AT" sz="2200" b="1" dirty="0"/>
              <a:t>seit</a:t>
            </a:r>
            <a:r>
              <a:rPr lang="de-AT" sz="2200" dirty="0"/>
              <a:t> dem Jahr </a:t>
            </a:r>
            <a:r>
              <a:rPr lang="de-AT" sz="2200" b="1" dirty="0"/>
              <a:t>2013</a:t>
            </a:r>
            <a:r>
              <a:rPr lang="de-AT" sz="2200" dirty="0"/>
              <a:t> und </a:t>
            </a:r>
            <a:r>
              <a:rPr lang="de-AT" sz="2200" b="1" dirty="0"/>
              <a:t>ab 2026 </a:t>
            </a:r>
            <a:r>
              <a:rPr lang="de-AT" sz="2200" dirty="0"/>
              <a:t>außerdem </a:t>
            </a:r>
            <a:r>
              <a:rPr lang="de-AT" sz="2200" b="1" dirty="0"/>
              <a:t>Rechtsanspruch</a:t>
            </a:r>
            <a:r>
              <a:rPr lang="de-AT" sz="2200" dirty="0"/>
              <a:t> auf eine </a:t>
            </a:r>
            <a:r>
              <a:rPr lang="de-AT" sz="2200" b="1" dirty="0"/>
              <a:t>Ganztagesbetreuung</a:t>
            </a:r>
            <a:r>
              <a:rPr lang="de-AT" sz="2200" dirty="0"/>
              <a:t> in der </a:t>
            </a:r>
            <a:r>
              <a:rPr lang="de-AT" sz="2200" b="1" dirty="0"/>
              <a:t>Volksschule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322412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1431A-ABAD-40E0-B7FB-6ECB374AD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32"/>
            <a:ext cx="7693025" cy="864096"/>
          </a:xfrm>
        </p:spPr>
        <p:txBody>
          <a:bodyPr/>
          <a:lstStyle/>
          <a:p>
            <a:r>
              <a:rPr lang="de-DE"/>
              <a:t>Problemlagen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5B0119-DC41-485B-A871-F4FF76F19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052736"/>
            <a:ext cx="8208912" cy="4608512"/>
          </a:xfrm>
        </p:spPr>
        <p:txBody>
          <a:bodyPr/>
          <a:lstStyle/>
          <a:p>
            <a:r>
              <a:rPr lang="de-DE" sz="2100" dirty="0"/>
              <a:t>Beratungen zeigen auf, dass viele Frauen während der Karenz ihr Dienstverhältnis auflösen, da kein geeigneter Kinderbetreuungsplatz verfügbar ist </a:t>
            </a:r>
            <a:r>
              <a:rPr lang="de-DE" sz="2200" dirty="0"/>
              <a:t>		</a:t>
            </a:r>
          </a:p>
          <a:p>
            <a:pPr lvl="1"/>
            <a:r>
              <a:rPr lang="de-DE" sz="1800" dirty="0"/>
              <a:t>v.a. für Betreuung unter 3-Jähriger</a:t>
            </a:r>
          </a:p>
          <a:p>
            <a:pPr lvl="1"/>
            <a:r>
              <a:rPr lang="de-DE" sz="1800" dirty="0"/>
              <a:t>starkes Stadt-/Landgefälle</a:t>
            </a:r>
          </a:p>
          <a:p>
            <a:r>
              <a:rPr lang="de-DE" sz="2100" dirty="0"/>
              <a:t>Arbeitssuchende Eltern werden bei Platzvergabe </a:t>
            </a:r>
            <a:r>
              <a:rPr lang="de-DE" sz="2100"/>
              <a:t>benachteiligt </a:t>
            </a:r>
          </a:p>
          <a:p>
            <a:r>
              <a:rPr lang="de-DE" sz="2100"/>
              <a:t>Kinder verlieren Betreuungsplätze bei erneuter Karenz (Graz)</a:t>
            </a:r>
            <a:endParaRPr lang="de-DE" sz="2100" dirty="0"/>
          </a:p>
          <a:p>
            <a:r>
              <a:rPr lang="de-DE" sz="2100" dirty="0"/>
              <a:t>Öffnungszeiten entsprechen nicht den Bedürfnissen berufstätiger Eltern</a:t>
            </a:r>
          </a:p>
          <a:p>
            <a:pPr lvl="1"/>
            <a:r>
              <a:rPr lang="de-DE" sz="1800" dirty="0"/>
              <a:t>Ferienschließwochen bis zu </a:t>
            </a:r>
            <a:r>
              <a:rPr lang="de-DE" sz="1800" b="1" dirty="0"/>
              <a:t>9 Wochen </a:t>
            </a:r>
            <a:r>
              <a:rPr lang="de-DE" sz="1800" dirty="0"/>
              <a:t>im Sommer (plus weitere Ferienwochen im Jahr) nicht mit Urlaubsanspruch von im Regelfall 5 Wochen vereinbar</a:t>
            </a:r>
          </a:p>
          <a:p>
            <a:pPr marL="0" indent="0">
              <a:buNone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65512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0913" y="2204864"/>
            <a:ext cx="7772400" cy="1922609"/>
          </a:xfrm>
        </p:spPr>
        <p:txBody>
          <a:bodyPr/>
          <a:lstStyle/>
          <a:p>
            <a:pPr algn="ctr"/>
            <a:r>
              <a:rPr lang="de-AT" sz="3600" dirty="0"/>
              <a:t>Danke </a:t>
            </a:r>
            <a:br>
              <a:rPr lang="de-AT" sz="3600" dirty="0"/>
            </a:br>
            <a:r>
              <a:rPr lang="de-AT" sz="3600" dirty="0"/>
              <a:t>für ihre </a:t>
            </a:r>
            <a:r>
              <a:rPr lang="de-AT" sz="3600" dirty="0" err="1"/>
              <a:t>aufmerksamkeit</a:t>
            </a:r>
            <a:r>
              <a:rPr lang="de-AT" sz="3600" dirty="0"/>
              <a:t> 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660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051397-9940-419D-969B-0E6B1AF2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811" y="116632"/>
            <a:ext cx="7924800" cy="864096"/>
          </a:xfrm>
        </p:spPr>
        <p:txBody>
          <a:bodyPr/>
          <a:lstStyle/>
          <a:p>
            <a:r>
              <a:rPr lang="de-DE"/>
              <a:t>Hintergrund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1D7DC577-431A-4199-9A5E-7726FBC8E4F4}"/>
              </a:ext>
            </a:extLst>
          </p:cNvPr>
          <p:cNvSpPr txBox="1">
            <a:spLocks/>
          </p:cNvSpPr>
          <p:nvPr/>
        </p:nvSpPr>
        <p:spPr bwMode="auto">
          <a:xfrm>
            <a:off x="874910" y="1124744"/>
            <a:ext cx="808957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2000" kern="0" dirty="0"/>
              <a:t>Kinderbetreuungsatlas ist eine </a:t>
            </a:r>
            <a:r>
              <a:rPr lang="de-DE" sz="2000" kern="0" dirty="0" err="1"/>
              <a:t>steiermarkweite</a:t>
            </a:r>
            <a:r>
              <a:rPr lang="de-DE" sz="2000" kern="0" dirty="0"/>
              <a:t> Bestandsaufnahme der </a:t>
            </a:r>
            <a:r>
              <a:rPr lang="de-DE" sz="2000" b="1" kern="0" dirty="0"/>
              <a:t>„Kinderbetreuungsinfrastruktur“ </a:t>
            </a:r>
          </a:p>
          <a:p>
            <a:r>
              <a:rPr lang="de-DE" sz="2000" kern="0" dirty="0"/>
              <a:t>jährliche Erstellung</a:t>
            </a:r>
          </a:p>
          <a:p>
            <a:r>
              <a:rPr lang="de-DE" sz="2000" kern="0" dirty="0"/>
              <a:t>seit 2024 </a:t>
            </a:r>
            <a:r>
              <a:rPr lang="de-DE" sz="2000" b="1" kern="0" dirty="0"/>
              <a:t>Erhebung von Gruppenzahlen pro Gemeinde </a:t>
            </a:r>
            <a:br>
              <a:rPr lang="de-DE" sz="2000" b="1" kern="0" dirty="0"/>
            </a:br>
            <a:r>
              <a:rPr lang="de-DE" sz="2000" kern="0" dirty="0"/>
              <a:t>(bis 2023: Einrichtungen pro Gemeinde)</a:t>
            </a:r>
            <a:br>
              <a:rPr lang="de-DE" sz="2000" kern="0" dirty="0"/>
            </a:br>
            <a:r>
              <a:rPr lang="de-DE" sz="2000" kern="0" dirty="0"/>
              <a:t>	</a:t>
            </a:r>
            <a:r>
              <a:rPr lang="de-DE" sz="2000" kern="0" dirty="0">
                <a:sym typeface="Wingdings" panose="05000000000000000000" pitchFamily="2" charset="2"/>
              </a:rPr>
              <a:t> </a:t>
            </a:r>
            <a:r>
              <a:rPr lang="de-DE" sz="2000" kern="0" dirty="0"/>
              <a:t>2025 erstmals direkter Vergleich mit Vorjahr möglich </a:t>
            </a:r>
          </a:p>
          <a:p>
            <a:r>
              <a:rPr lang="de-DE" sz="2000" kern="0" dirty="0"/>
              <a:t>Aufzeigen von Defiziten und Verbesserungen</a:t>
            </a:r>
          </a:p>
          <a:p>
            <a:r>
              <a:rPr lang="de-DE" sz="2000" kern="0" dirty="0"/>
              <a:t>Fokus Vereinbarkeit von Beruf und Familie</a:t>
            </a:r>
          </a:p>
          <a:p>
            <a:pPr lvl="1"/>
            <a:r>
              <a:rPr lang="de-DE" sz="2000" kern="0" dirty="0"/>
              <a:t>Möglichkeit der Vollberufstätigkeit beider Elternteile?</a:t>
            </a:r>
          </a:p>
          <a:p>
            <a:pPr lvl="1"/>
            <a:r>
              <a:rPr lang="de-DE" sz="2000" kern="0" dirty="0"/>
              <a:t>echte Vereinbarkeit von Beruf und Familie?</a:t>
            </a:r>
          </a:p>
          <a:p>
            <a:pPr lvl="1"/>
            <a:r>
              <a:rPr lang="de-DE" sz="2000" kern="0" dirty="0"/>
              <a:t>echte Wahlfreiheit?</a:t>
            </a:r>
          </a:p>
          <a:p>
            <a:r>
              <a:rPr lang="de-DE" sz="2000" kern="0" dirty="0"/>
              <a:t>NICHT beurteilt: Betreuungsqualität/-schlüssel, ausreichende Verfügbarkeit von Plätzen, Zusatzangebote etc.</a:t>
            </a:r>
          </a:p>
        </p:txBody>
      </p:sp>
    </p:spTree>
    <p:extLst>
      <p:ext uri="{BB962C8B-B14F-4D97-AF65-F5344CB8AC3E}">
        <p14:creationId xmlns:p14="http://schemas.microsoft.com/office/powerpoint/2010/main" val="191199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2B46BA8-7799-4EA0-A8D6-378763EB45DB}"/>
              </a:ext>
            </a:extLst>
          </p:cNvPr>
          <p:cNvSpPr txBox="1">
            <a:spLocks/>
          </p:cNvSpPr>
          <p:nvPr/>
        </p:nvSpPr>
        <p:spPr bwMode="auto">
          <a:xfrm>
            <a:off x="1161191" y="3356992"/>
            <a:ext cx="7528255" cy="2232248"/>
          </a:xfrm>
          <a:prstGeom prst="rect">
            <a:avLst/>
          </a:prstGeom>
          <a:solidFill>
            <a:srgbClr val="CBCDD3">
              <a:alpha val="85098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2200" b="1" kern="0"/>
              <a:t>VIF-Kriterien (Vereinbarkeitsindikator Beruf &amp; Familie): </a:t>
            </a:r>
          </a:p>
          <a:p>
            <a:r>
              <a:rPr lang="de-DE" sz="2000" b="1" kern="0"/>
              <a:t>institutionelle</a:t>
            </a:r>
            <a:r>
              <a:rPr lang="de-DE" sz="2000" kern="0"/>
              <a:t> Betreuung für Kinder unter 3 Jahren</a:t>
            </a:r>
          </a:p>
          <a:p>
            <a:r>
              <a:rPr lang="de-DE" sz="2000" kern="0"/>
              <a:t>Betreuung 3- bis 6-Jähriger: </a:t>
            </a:r>
          </a:p>
          <a:p>
            <a:pPr lvl="1"/>
            <a:r>
              <a:rPr lang="de-DE" sz="1800" kern="0"/>
              <a:t>mind. 45 Stunden wöchentlich geöffnet </a:t>
            </a:r>
          </a:p>
          <a:p>
            <a:pPr lvl="1"/>
            <a:r>
              <a:rPr lang="de-DE" sz="1800" kern="0"/>
              <a:t>an vier Tagen pro Woche mind. 9,5 Stunden geöffnet </a:t>
            </a:r>
          </a:p>
          <a:p>
            <a:pPr lvl="1"/>
            <a:r>
              <a:rPr lang="de-DE" sz="1800" kern="0"/>
              <a:t>maximal 5 Wochen im Jahr geschlossen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DAF464B-0301-455B-849C-6A51F25FC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672" y="116632"/>
            <a:ext cx="7924800" cy="708695"/>
          </a:xfrm>
        </p:spPr>
        <p:txBody>
          <a:bodyPr/>
          <a:lstStyle/>
          <a:p>
            <a:r>
              <a:rPr lang="de-DE" dirty="0"/>
              <a:t>Bewertungskriterien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B3ADC3-B97C-461E-9955-F802B41E1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128" y="980728"/>
            <a:ext cx="7838255" cy="237626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de-DE" sz="2400" b="1" dirty="0"/>
              <a:t>Betreuung für Kinder unter 3 Jahren </a:t>
            </a:r>
            <a:br>
              <a:rPr lang="de-DE" sz="2400" dirty="0"/>
            </a:br>
            <a:r>
              <a:rPr lang="de-DE" sz="2000" dirty="0"/>
              <a:t>(Kinderkrippe, Alterserweiterte Gruppe, Kinderhaus, Tageseltern, Betriebs-/Gemeindetageseltern</a:t>
            </a:r>
          </a:p>
          <a:p>
            <a:pPr marL="457200" indent="-457200">
              <a:buAutoNum type="arabicPeriod"/>
            </a:pPr>
            <a:r>
              <a:rPr lang="de-DE" sz="2400" b="1" dirty="0"/>
              <a:t>Ganztageskindergarten</a:t>
            </a:r>
            <a:r>
              <a:rPr lang="de-DE" sz="2400" dirty="0"/>
              <a:t> </a:t>
            </a:r>
            <a:r>
              <a:rPr lang="de-DE" sz="2000" dirty="0"/>
              <a:t>(mind. 8h geöffnet)</a:t>
            </a:r>
          </a:p>
          <a:p>
            <a:pPr marL="457200" indent="-457200">
              <a:buAutoNum type="arabicPeriod"/>
            </a:pPr>
            <a:r>
              <a:rPr lang="de-DE" sz="2400" b="1" dirty="0"/>
              <a:t>Nachmittagsbetreuung für Volksschulkinder </a:t>
            </a:r>
            <a:br>
              <a:rPr lang="de-DE" sz="2600" dirty="0"/>
            </a:br>
            <a:r>
              <a:rPr lang="de-DE" sz="2000" dirty="0"/>
              <a:t>(an mind. 4 Tagen </a:t>
            </a:r>
            <a:r>
              <a:rPr lang="de-DE" sz="2000"/>
              <a:t>pro Woche, bis mind. 15 Uhr)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89576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8B38B-F524-42BF-9844-7DBFD312C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149" y="260648"/>
            <a:ext cx="7924800" cy="617128"/>
          </a:xfrm>
        </p:spPr>
        <p:txBody>
          <a:bodyPr/>
          <a:lstStyle/>
          <a:p>
            <a:r>
              <a:rPr lang="de-DE"/>
              <a:t>Kategorienbildung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4A88CAA-4BB3-4DE9-94A1-B470750AF2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31786"/>
              </p:ext>
            </p:extLst>
          </p:nvPr>
        </p:nvGraphicFramePr>
        <p:xfrm>
          <a:off x="1022036" y="1340768"/>
          <a:ext cx="7693026" cy="3581400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05748">
                  <a:extLst>
                    <a:ext uri="{9D8B030D-6E8A-4147-A177-3AD203B41FA5}">
                      <a16:colId xmlns:a16="http://schemas.microsoft.com/office/drawing/2014/main" val="1421081012"/>
                    </a:ext>
                  </a:extLst>
                </a:gridCol>
                <a:gridCol w="6087278">
                  <a:extLst>
                    <a:ext uri="{9D8B030D-6E8A-4147-A177-3AD203B41FA5}">
                      <a16:colId xmlns:a16="http://schemas.microsoft.com/office/drawing/2014/main" val="1170241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bg1"/>
                          </a:solidFill>
                        </a:rPr>
                        <a:t>Kategorie 1A</a:t>
                      </a:r>
                    </a:p>
                  </a:txBody>
                  <a:tcPr>
                    <a:solidFill>
                      <a:srgbClr val="C70F0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Gemeinden, die alle drei Kriterien für die Beurteilung der Kinderbetreuungseinrichtungen sowie die VIF-Kriterien erfüllen.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717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bg1"/>
                          </a:solidFill>
                        </a:rPr>
                        <a:t>Kategorie A</a:t>
                      </a:r>
                    </a:p>
                  </a:txBody>
                  <a:tcPr>
                    <a:solidFill>
                      <a:srgbClr val="15974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Gemeinden, die zwar nicht die VIF-Kriterien, aber alle drei Kriterien erfüllen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5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bg1"/>
                          </a:solidFill>
                        </a:rPr>
                        <a:t>Kategorie B</a:t>
                      </a:r>
                    </a:p>
                  </a:txBody>
                  <a:tcPr>
                    <a:solidFill>
                      <a:srgbClr val="93C7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Gemeinden, die zwei der drei Kriterien erfüllen.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587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rgbClr val="000000"/>
                          </a:solidFill>
                        </a:rPr>
                        <a:t>Kategorie C</a:t>
                      </a:r>
                    </a:p>
                  </a:txBody>
                  <a:tcPr>
                    <a:solidFill>
                      <a:srgbClr val="BAD88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Gemeinden, die eines der drei Kriterien erfüllen.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11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Kategorie D</a:t>
                      </a:r>
                    </a:p>
                  </a:txBody>
                  <a:tcPr>
                    <a:solidFill>
                      <a:srgbClr val="DFED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Gemeinden, die KEINE Kriterien erfüllen, aber zumindest über einen Halbtagskindergarten oder Tageseltern verfügen.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40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Kategorie E</a:t>
                      </a:r>
                    </a:p>
                  </a:txBody>
                  <a:tcP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>
                          <a:solidFill>
                            <a:srgbClr val="000000"/>
                          </a:solidFill>
                        </a:rPr>
                        <a:t>Keine Einrichtungen vorhanden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48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2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C17AA99-EF32-435D-9180-291C68999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476672"/>
            <a:ext cx="7698838" cy="511256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9DFF1C2-42F6-4A55-9505-22E19FE4F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680" y="188640"/>
            <a:ext cx="7924800" cy="648072"/>
          </a:xfrm>
        </p:spPr>
        <p:txBody>
          <a:bodyPr/>
          <a:lstStyle/>
          <a:p>
            <a:r>
              <a:rPr lang="de-DE"/>
              <a:t>Steiermark 2025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789875C-E430-4FFC-A70A-FA348C92A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40" t="4399" r="6377" b="7822"/>
          <a:stretch/>
        </p:blipFill>
        <p:spPr>
          <a:xfrm>
            <a:off x="1115616" y="4437112"/>
            <a:ext cx="2376264" cy="223224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6740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BA215-6E5F-4D6B-AF26-B9AEDBB93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88640"/>
            <a:ext cx="7924800" cy="720080"/>
          </a:xfrm>
        </p:spPr>
        <p:txBody>
          <a:bodyPr/>
          <a:lstStyle/>
          <a:p>
            <a:r>
              <a:rPr lang="de-DE"/>
              <a:t>Überblick 2025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44BBB35-0A24-4118-AB55-35350B347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417" y="1196752"/>
            <a:ext cx="838958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63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8A9085-0ED3-4CC2-A03E-D536265F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672" y="219584"/>
            <a:ext cx="7924800" cy="617128"/>
          </a:xfrm>
        </p:spPr>
        <p:txBody>
          <a:bodyPr/>
          <a:lstStyle/>
          <a:p>
            <a:r>
              <a:rPr lang="de-DE"/>
              <a:t>Ergebnisse 2025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0C1E75-6F54-44BF-9495-B3F9E8C0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764" y="1124744"/>
            <a:ext cx="7806700" cy="482453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sz="2000"/>
              <a:t>Von 285 </a:t>
            </a:r>
            <a:r>
              <a:rPr lang="de-DE" sz="2000" dirty="0" err="1"/>
              <a:t>steir</a:t>
            </a:r>
            <a:r>
              <a:rPr lang="de-DE" sz="2000" dirty="0"/>
              <a:t>. Gemeinden fallen </a:t>
            </a:r>
            <a:r>
              <a:rPr lang="de-DE" sz="2000"/>
              <a:t>heuer </a:t>
            </a:r>
            <a:r>
              <a:rPr lang="de-DE" sz="2000" b="1">
                <a:solidFill>
                  <a:srgbClr val="C70F0F"/>
                </a:solidFill>
              </a:rPr>
              <a:t>72 </a:t>
            </a:r>
            <a:r>
              <a:rPr lang="de-DE" sz="2000" b="1" dirty="0">
                <a:solidFill>
                  <a:srgbClr val="C70F0F"/>
                </a:solidFill>
              </a:rPr>
              <a:t>Gemeinden </a:t>
            </a:r>
            <a:r>
              <a:rPr lang="de-DE" sz="2000" dirty="0"/>
              <a:t>(Vorjahr</a:t>
            </a:r>
            <a:r>
              <a:rPr lang="de-DE" sz="2000"/>
              <a:t>: 73) </a:t>
            </a:r>
            <a:r>
              <a:rPr lang="de-DE" sz="2000" dirty="0"/>
              <a:t>in die </a:t>
            </a:r>
            <a:r>
              <a:rPr lang="de-DE" sz="2000" b="1" dirty="0">
                <a:solidFill>
                  <a:srgbClr val="C70F0F"/>
                </a:solidFill>
              </a:rPr>
              <a:t>Kategorie 1A </a:t>
            </a:r>
            <a:r>
              <a:rPr lang="de-DE" sz="2000" b="1">
                <a:solidFill>
                  <a:srgbClr val="C70F0F"/>
                </a:solidFill>
              </a:rPr>
              <a:t>(= 25,3%)</a:t>
            </a:r>
            <a:br>
              <a:rPr lang="de-DE" sz="2000" b="1" dirty="0">
                <a:solidFill>
                  <a:srgbClr val="C70F0F"/>
                </a:solidFill>
              </a:rPr>
            </a:br>
            <a:r>
              <a:rPr lang="de-DE" sz="2000" dirty="0"/>
              <a:t>&gt;</a:t>
            </a:r>
            <a:r>
              <a:rPr lang="de-DE" sz="2000" b="1" dirty="0">
                <a:solidFill>
                  <a:srgbClr val="C70F0F"/>
                </a:solidFill>
              </a:rPr>
              <a:t> </a:t>
            </a:r>
            <a:r>
              <a:rPr lang="de-DE" sz="2000" dirty="0"/>
              <a:t>aber auch in diesen Gemeinden gibt es teilweise zu wenige Betreuungsplätze!</a:t>
            </a:r>
          </a:p>
          <a:p>
            <a:pPr>
              <a:spcAft>
                <a:spcPts val="600"/>
              </a:spcAft>
            </a:pPr>
            <a:r>
              <a:rPr lang="de-DE" sz="2000" b="1">
                <a:solidFill>
                  <a:srgbClr val="159740"/>
                </a:solidFill>
              </a:rPr>
              <a:t>154 </a:t>
            </a:r>
            <a:r>
              <a:rPr lang="de-DE" sz="2000" b="1" dirty="0">
                <a:solidFill>
                  <a:srgbClr val="159740"/>
                </a:solidFill>
              </a:rPr>
              <a:t>Gemeinden </a:t>
            </a:r>
            <a:r>
              <a:rPr lang="de-DE" sz="2000" b="1">
                <a:solidFill>
                  <a:srgbClr val="159740"/>
                </a:solidFill>
              </a:rPr>
              <a:t>(= 54%) </a:t>
            </a:r>
            <a:r>
              <a:rPr lang="de-DE" sz="2000" dirty="0"/>
              <a:t>fallen in die </a:t>
            </a:r>
            <a:r>
              <a:rPr lang="de-DE" sz="2000" b="1" dirty="0">
                <a:solidFill>
                  <a:srgbClr val="159740"/>
                </a:solidFill>
              </a:rPr>
              <a:t>Kategorie A</a:t>
            </a:r>
          </a:p>
          <a:p>
            <a:pPr>
              <a:spcAft>
                <a:spcPts val="600"/>
              </a:spcAft>
            </a:pPr>
            <a:r>
              <a:rPr lang="de-AT" sz="2000"/>
              <a:t>15 Gemeinden (2024: 19) </a:t>
            </a:r>
            <a:r>
              <a:rPr lang="de-AT" sz="2000" dirty="0"/>
              <a:t>bieten aktuell </a:t>
            </a:r>
            <a:r>
              <a:rPr lang="de-AT" sz="2000" b="1" dirty="0"/>
              <a:t>keine Betreuungsmöglichkeit</a:t>
            </a:r>
            <a:r>
              <a:rPr lang="de-AT" sz="2000" dirty="0"/>
              <a:t> für unter 3-jährige Kinder an </a:t>
            </a:r>
          </a:p>
          <a:p>
            <a:pPr>
              <a:spcAft>
                <a:spcPts val="600"/>
              </a:spcAft>
            </a:pPr>
            <a:r>
              <a:rPr lang="de-DE" sz="2000"/>
              <a:t>in 42 </a:t>
            </a:r>
            <a:r>
              <a:rPr lang="de-DE" sz="2000" dirty="0"/>
              <a:t>Gemeinden hat Kindergarten nur halbtags geöffnet </a:t>
            </a:r>
            <a:br>
              <a:rPr lang="de-DE" sz="2000" dirty="0"/>
            </a:br>
            <a:r>
              <a:rPr lang="de-DE" sz="1800" dirty="0"/>
              <a:t>(meistens von 7-13 Uhr)</a:t>
            </a:r>
          </a:p>
          <a:p>
            <a:pPr lvl="1">
              <a:spcAft>
                <a:spcPts val="0"/>
              </a:spcAft>
            </a:pPr>
            <a:r>
              <a:rPr lang="de-DE" sz="1400" dirty="0"/>
              <a:t>Pendlerproblematik (kein Recht auf Unterbringung in „Fremdgemeinde“)</a:t>
            </a:r>
          </a:p>
          <a:p>
            <a:pPr lvl="1">
              <a:spcAft>
                <a:spcPts val="0"/>
              </a:spcAft>
            </a:pPr>
            <a:r>
              <a:rPr lang="de-DE" sz="1400" dirty="0"/>
              <a:t>flexible Arbeitszeiten (kaum Arbeitsplätze von 8-12 Uhr!)</a:t>
            </a:r>
          </a:p>
          <a:p>
            <a:pPr lvl="1">
              <a:spcAft>
                <a:spcPts val="0"/>
              </a:spcAft>
            </a:pPr>
            <a:r>
              <a:rPr lang="de-DE" sz="1400" dirty="0"/>
              <a:t>mit Arbeitszeiten im Handel, in der Pflege und anderen Dienstleistungssektoren nicht vereinbar</a:t>
            </a:r>
          </a:p>
          <a:p>
            <a:pPr>
              <a:spcAft>
                <a:spcPts val="0"/>
              </a:spcAft>
            </a:pPr>
            <a:endParaRPr lang="de-DE" sz="1800" dirty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02920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5DC80-2F0A-4C1C-A082-8532DDBC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672" y="219584"/>
            <a:ext cx="7924800" cy="689136"/>
          </a:xfrm>
        </p:spPr>
        <p:txBody>
          <a:bodyPr/>
          <a:lstStyle/>
          <a:p>
            <a:r>
              <a:rPr lang="de-DE"/>
              <a:t>Vergleich zum Vorjahr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22B826-F9E2-476A-A023-D1C7BA5CD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124744"/>
            <a:ext cx="7924800" cy="864096"/>
          </a:xfrm>
        </p:spPr>
        <p:txBody>
          <a:bodyPr/>
          <a:lstStyle/>
          <a:p>
            <a:r>
              <a:rPr lang="de-AT" sz="2200" b="1"/>
              <a:t>13 Gemeinden haben sich in der Kategorie </a:t>
            </a:r>
            <a:r>
              <a:rPr lang="de-AT" sz="2200"/>
              <a:t>verbessert, bei </a:t>
            </a:r>
            <a:r>
              <a:rPr lang="de-AT" sz="2200" b="1"/>
              <a:t>14 Gemeinden kam es </a:t>
            </a:r>
            <a:r>
              <a:rPr lang="de-AT" sz="2200"/>
              <a:t>zu einer</a:t>
            </a:r>
            <a:r>
              <a:rPr lang="de-AT" sz="2200" b="1"/>
              <a:t> Abstufung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525C4F0-089C-4E3B-BC4B-BD63D711CDBA}"/>
              </a:ext>
            </a:extLst>
          </p:cNvPr>
          <p:cNvSpPr txBox="1">
            <a:spLocks/>
          </p:cNvSpPr>
          <p:nvPr/>
        </p:nvSpPr>
        <p:spPr bwMode="auto">
          <a:xfrm>
            <a:off x="1259632" y="2204864"/>
            <a:ext cx="3312368" cy="3168352"/>
          </a:xfrm>
          <a:prstGeom prst="rect">
            <a:avLst/>
          </a:prstGeom>
          <a:solidFill>
            <a:srgbClr val="CBCDD3">
              <a:alpha val="85098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AT" sz="2200" b="1" kern="0"/>
              <a:t>Gründe für Aufstufung</a:t>
            </a:r>
          </a:p>
          <a:p>
            <a:pPr lvl="1">
              <a:buFont typeface="Arial" panose="020B0604020202020204" pitchFamily="34" charset="0"/>
              <a:buChar char="+"/>
            </a:pPr>
            <a:r>
              <a:rPr lang="de-AT" sz="1800" kern="0"/>
              <a:t>neue AEWG im Kindergarten</a:t>
            </a:r>
          </a:p>
          <a:p>
            <a:pPr lvl="1">
              <a:buFont typeface="Arial" panose="020B0604020202020204" pitchFamily="34" charset="0"/>
              <a:buChar char="+"/>
            </a:pPr>
            <a:r>
              <a:rPr lang="de-AT" sz="1800" kern="0"/>
              <a:t>Start einer Gemeindetagesmutter</a:t>
            </a:r>
          </a:p>
          <a:p>
            <a:pPr lvl="1">
              <a:buFont typeface="Arial" panose="020B0604020202020204" pitchFamily="34" charset="0"/>
              <a:buChar char="+"/>
            </a:pPr>
            <a:r>
              <a:rPr lang="de-AT" sz="1800" kern="0"/>
              <a:t>Ausweitung der Tagesöffnungszeiten </a:t>
            </a:r>
          </a:p>
          <a:p>
            <a:pPr lvl="1">
              <a:buFont typeface="Arial" panose="020B0604020202020204" pitchFamily="34" charset="0"/>
              <a:buChar char="+"/>
            </a:pPr>
            <a:r>
              <a:rPr lang="de-AT" sz="1800" kern="0"/>
              <a:t>Ausweitung der Ferienöffnungszeiten</a:t>
            </a:r>
          </a:p>
          <a:p>
            <a:pPr lvl="1">
              <a:buFont typeface="Arial" panose="020B0604020202020204" pitchFamily="34" charset="0"/>
              <a:buChar char="+"/>
            </a:pPr>
            <a:endParaRPr lang="de-AT" sz="1800" kern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9C8C7271-B259-48BA-BD4F-87BE01FD9FBD}"/>
              </a:ext>
            </a:extLst>
          </p:cNvPr>
          <p:cNvSpPr txBox="1">
            <a:spLocks/>
          </p:cNvSpPr>
          <p:nvPr/>
        </p:nvSpPr>
        <p:spPr bwMode="auto">
          <a:xfrm>
            <a:off x="4716016" y="2204864"/>
            <a:ext cx="3960440" cy="3168352"/>
          </a:xfrm>
          <a:prstGeom prst="rect">
            <a:avLst/>
          </a:prstGeom>
          <a:solidFill>
            <a:srgbClr val="CBCDD3">
              <a:alpha val="85098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AT" sz="2200" b="1" kern="0"/>
              <a:t>Gründe für Abstufung</a:t>
            </a:r>
          </a:p>
          <a:p>
            <a:pPr lvl="1"/>
            <a:r>
              <a:rPr lang="de-AT" sz="1800" kern="0"/>
              <a:t>keine Tagesmutter mehr</a:t>
            </a:r>
          </a:p>
          <a:p>
            <a:pPr lvl="1"/>
            <a:r>
              <a:rPr lang="de-AT" sz="1800" kern="0"/>
              <a:t>keine AEWG mehr</a:t>
            </a:r>
          </a:p>
          <a:p>
            <a:pPr lvl="1"/>
            <a:r>
              <a:rPr lang="de-AT" sz="1800" kern="0"/>
              <a:t>Einschränkung der Tagesöffnungszeiten im Kiga</a:t>
            </a:r>
          </a:p>
          <a:p>
            <a:pPr lvl="1"/>
            <a:r>
              <a:rPr lang="de-AT" sz="1800" kern="0"/>
              <a:t>Reduktion der Ferienöffnungszeiten</a:t>
            </a:r>
          </a:p>
          <a:p>
            <a:pPr lvl="1"/>
            <a:r>
              <a:rPr lang="de-AT" sz="1800" kern="0"/>
              <a:t>Einschränkung der Nachmittagsbetreuung in der VS auf unter 4 Tage</a:t>
            </a:r>
          </a:p>
        </p:txBody>
      </p:sp>
    </p:spTree>
    <p:extLst>
      <p:ext uri="{BB962C8B-B14F-4D97-AF65-F5344CB8AC3E}">
        <p14:creationId xmlns:p14="http://schemas.microsoft.com/office/powerpoint/2010/main" val="4006697433"/>
      </p:ext>
    </p:extLst>
  </p:cSld>
  <p:clrMapOvr>
    <a:masterClrMapping/>
  </p:clrMapOvr>
</p:sld>
</file>

<file path=ppt/theme/theme1.xml><?xml version="1.0" encoding="utf-8"?>
<a:theme xmlns:a="http://schemas.openxmlformats.org/drawingml/2006/main" name="2_Kapseln">
  <a:themeElements>
    <a:clrScheme name="2_Kapseln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2_Kapsel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Kapseln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Kapseln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Kapseln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Kapseln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Kapseln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Kapseln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Kapseln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Kapseln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1193</Words>
  <Application>Microsoft Office PowerPoint</Application>
  <PresentationFormat>Bildschirmpräsentation (4:3)</PresentationFormat>
  <Paragraphs>162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2_Kapseln</vt:lpstr>
      <vt:lpstr>Benutzerdefiniertes Design</vt:lpstr>
      <vt:lpstr>Herzlich Willkommen</vt:lpstr>
      <vt:lpstr>Problemlagen</vt:lpstr>
      <vt:lpstr>Hintergrund</vt:lpstr>
      <vt:lpstr>Bewertungskriterien</vt:lpstr>
      <vt:lpstr>Kategorienbildung</vt:lpstr>
      <vt:lpstr>Steiermark 2025</vt:lpstr>
      <vt:lpstr>Überblick 2025</vt:lpstr>
      <vt:lpstr>Ergebnisse 2025</vt:lpstr>
      <vt:lpstr>Vergleich zum Vorjahr</vt:lpstr>
      <vt:lpstr>Von D auf 1A</vt:lpstr>
      <vt:lpstr>Entwicklungen</vt:lpstr>
      <vt:lpstr>Entwicklungen</vt:lpstr>
      <vt:lpstr>PowerPoint-Präsentation</vt:lpstr>
      <vt:lpstr>Ferienöffnungszeiten</vt:lpstr>
      <vt:lpstr>Problematik für Gemeinden</vt:lpstr>
      <vt:lpstr>Auswirkungen</vt:lpstr>
      <vt:lpstr>Teilzeitquoten 2024 </vt:lpstr>
      <vt:lpstr>Handlungsbedarf</vt:lpstr>
      <vt:lpstr>Es geht auch besser…</vt:lpstr>
      <vt:lpstr>Danke  für ihre aufmerksamkeit !</vt:lpstr>
    </vt:vector>
  </TitlesOfParts>
  <Company>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 WILLKOMMEN</dc:title>
  <dc:creator>SalzgerStrumbergerIn</dc:creator>
  <cp:lastModifiedBy>Windisch Daniel</cp:lastModifiedBy>
  <cp:revision>1028</cp:revision>
  <cp:lastPrinted>2024-09-03T08:13:49Z</cp:lastPrinted>
  <dcterms:created xsi:type="dcterms:W3CDTF">2009-11-04T12:21:52Z</dcterms:created>
  <dcterms:modified xsi:type="dcterms:W3CDTF">2025-05-26T13:20:21Z</dcterms:modified>
</cp:coreProperties>
</file>